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57" r:id="rId5"/>
    <p:sldId id="258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71" autoAdjust="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88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890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50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19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820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825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53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78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87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029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645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9E0F7-2927-4F37-A35F-BF571516AE9A}" type="datetimeFigureOut">
              <a:rPr lang="cs-CZ" smtClean="0"/>
              <a:t>31.1.2019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E48D0-D259-476F-9883-CD5DABC967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669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044054"/>
              </p:ext>
            </p:extLst>
          </p:nvPr>
        </p:nvGraphicFramePr>
        <p:xfrm>
          <a:off x="3008313" y="1196975"/>
          <a:ext cx="1524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3" imgW="761760" imgH="431640" progId="Equation.DSMT4">
                  <p:embed/>
                </p:oleObj>
              </mc:Choice>
              <mc:Fallback>
                <p:oleObj name="Equation" r:id="rId3" imgW="7617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08313" y="1196975"/>
                        <a:ext cx="15240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58811"/>
              </p:ext>
            </p:extLst>
          </p:nvPr>
        </p:nvGraphicFramePr>
        <p:xfrm>
          <a:off x="1154113" y="5634038"/>
          <a:ext cx="1270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5" imgW="634680" imgH="228600" progId="Equation.DSMT4">
                  <p:embed/>
                </p:oleObj>
              </mc:Choice>
              <mc:Fallback>
                <p:oleObj name="Equation" r:id="rId5" imgW="6346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54113" y="5634038"/>
                        <a:ext cx="1270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064754"/>
              </p:ext>
            </p:extLst>
          </p:nvPr>
        </p:nvGraphicFramePr>
        <p:xfrm>
          <a:off x="2627784" y="3789040"/>
          <a:ext cx="2311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7" imgW="1155600" imgH="507960" progId="Equation.DSMT4">
                  <p:embed/>
                </p:oleObj>
              </mc:Choice>
              <mc:Fallback>
                <p:oleObj name="Equation" r:id="rId7" imgW="115560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27784" y="3789040"/>
                        <a:ext cx="2311400" cy="101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461413"/>
              </p:ext>
            </p:extLst>
          </p:nvPr>
        </p:nvGraphicFramePr>
        <p:xfrm>
          <a:off x="827584" y="2348880"/>
          <a:ext cx="2311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9" imgW="1155600" imgH="507960" progId="Equation.DSMT4">
                  <p:embed/>
                </p:oleObj>
              </mc:Choice>
              <mc:Fallback>
                <p:oleObj name="Equation" r:id="rId9" imgW="115560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27584" y="2348880"/>
                        <a:ext cx="2311400" cy="101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483484"/>
              </p:ext>
            </p:extLst>
          </p:nvPr>
        </p:nvGraphicFramePr>
        <p:xfrm>
          <a:off x="849313" y="3933825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11" imgW="634680" imgH="419040" progId="Equation.DSMT4">
                  <p:embed/>
                </p:oleObj>
              </mc:Choice>
              <mc:Fallback>
                <p:oleObj name="Equation" r:id="rId11" imgW="634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49313" y="3933825"/>
                        <a:ext cx="1270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Nadpis 1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Zpracov</a:t>
            </a:r>
            <a:r>
              <a:rPr lang="cs-CZ" sz="3200" dirty="0" err="1">
                <a:latin typeface="Arial" pitchFamily="34" charset="0"/>
                <a:cs typeface="Arial" pitchFamily="34" charset="0"/>
              </a:rPr>
              <a:t>ání</a:t>
            </a:r>
            <a:r>
              <a:rPr lang="cs-CZ" sz="3200" dirty="0">
                <a:latin typeface="Arial" pitchFamily="34" charset="0"/>
                <a:cs typeface="Arial" pitchFamily="34" charset="0"/>
              </a:rPr>
              <a:t> výsledků měření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jed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né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veličiny</a:t>
            </a:r>
            <a:endParaRPr lang="cs-CZ" sz="3200" dirty="0"/>
          </a:p>
        </p:txBody>
      </p:sp>
      <p:graphicFrame>
        <p:nvGraphicFramePr>
          <p:cNvPr id="29" name="Objek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50191"/>
              </p:ext>
            </p:extLst>
          </p:nvPr>
        </p:nvGraphicFramePr>
        <p:xfrm>
          <a:off x="801688" y="1341438"/>
          <a:ext cx="1371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13" imgW="685800" imgH="228600" progId="Equation.DSMT4">
                  <p:embed/>
                </p:oleObj>
              </mc:Choice>
              <mc:Fallback>
                <p:oleObj name="Equation" r:id="rId13" imgW="685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01688" y="1341438"/>
                        <a:ext cx="13716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627790"/>
              </p:ext>
            </p:extLst>
          </p:nvPr>
        </p:nvGraphicFramePr>
        <p:xfrm>
          <a:off x="3513138" y="5400675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Equation" r:id="rId15" imgW="482400" imgH="203040" progId="Equation.DSMT4">
                  <p:embed/>
                </p:oleObj>
              </mc:Choice>
              <mc:Fallback>
                <p:oleObj name="Equation" r:id="rId15" imgW="4824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513138" y="5400675"/>
                        <a:ext cx="9652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ovéPole 19"/>
          <p:cNvSpPr txBox="1"/>
          <p:nvPr/>
        </p:nvSpPr>
        <p:spPr>
          <a:xfrm>
            <a:off x="4768666" y="5828401"/>
            <a:ext cx="2161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pravděpodobnost</a:t>
            </a:r>
            <a:endParaRPr lang="cs-CZ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754986" y="5417229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Studentův koeficient</a:t>
            </a:r>
            <a:endParaRPr lang="cs-CZ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563888" y="2636912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standardní nejistota typu A - výběrová směrodatná odchylka nezávislých pozorování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5148064" y="414908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standardn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odchylka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aritmetického průměru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43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520257"/>
              </p:ext>
            </p:extLst>
          </p:nvPr>
        </p:nvGraphicFramePr>
        <p:xfrm>
          <a:off x="3491880" y="3645024"/>
          <a:ext cx="1270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Rovnice" r:id="rId3" imgW="634680" imgH="177480" progId="Equation.3">
                  <p:embed/>
                </p:oleObj>
              </mc:Choice>
              <mc:Fallback>
                <p:oleObj name="Rovnice" r:id="rId3" imgW="63468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1880" y="3645024"/>
                        <a:ext cx="12700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098470"/>
              </p:ext>
            </p:extLst>
          </p:nvPr>
        </p:nvGraphicFramePr>
        <p:xfrm>
          <a:off x="3381375" y="2649538"/>
          <a:ext cx="2184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5" imgW="1091880" imgH="291960" progId="Equation.DSMT4">
                  <p:embed/>
                </p:oleObj>
              </mc:Choice>
              <mc:Fallback>
                <p:oleObj name="Equation" r:id="rId5" imgW="10918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81375" y="2649538"/>
                        <a:ext cx="21844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692598"/>
              </p:ext>
            </p:extLst>
          </p:nvPr>
        </p:nvGraphicFramePr>
        <p:xfrm>
          <a:off x="2390775" y="1989138"/>
          <a:ext cx="1270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Equation" r:id="rId7" imgW="634680" imgH="228600" progId="Equation.DSMT4">
                  <p:embed/>
                </p:oleObj>
              </mc:Choice>
              <mc:Fallback>
                <p:oleObj name="Equation" r:id="rId7" imgW="6346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90775" y="1989138"/>
                        <a:ext cx="1270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Nadpis 1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Zpracov</a:t>
            </a:r>
            <a:r>
              <a:rPr lang="cs-CZ" sz="3200" dirty="0" err="1">
                <a:latin typeface="Arial" pitchFamily="34" charset="0"/>
                <a:cs typeface="Arial" pitchFamily="34" charset="0"/>
              </a:rPr>
              <a:t>ání</a:t>
            </a:r>
            <a:r>
              <a:rPr lang="cs-CZ" sz="3200" dirty="0">
                <a:latin typeface="Arial" pitchFamily="34" charset="0"/>
                <a:cs typeface="Arial" pitchFamily="34" charset="0"/>
              </a:rPr>
              <a:t> výsledků měření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jed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né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veličiny</a:t>
            </a:r>
            <a:endParaRPr lang="cs-CZ" sz="3200" dirty="0"/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5645867"/>
              </p:ext>
            </p:extLst>
          </p:nvPr>
        </p:nvGraphicFramePr>
        <p:xfrm>
          <a:off x="5749925" y="2001838"/>
          <a:ext cx="533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Equation" r:id="rId9" imgW="266400" imgH="228600" progId="Equation.DSMT4">
                  <p:embed/>
                </p:oleObj>
              </mc:Choice>
              <mc:Fallback>
                <p:oleObj name="Equation" r:id="rId9" imgW="266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49925" y="2001838"/>
                        <a:ext cx="5334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476516"/>
              </p:ext>
            </p:extLst>
          </p:nvPr>
        </p:nvGraphicFramePr>
        <p:xfrm>
          <a:off x="1619672" y="4581128"/>
          <a:ext cx="6096000" cy="1981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cs-CZ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Symbol" pitchFamily="18" charset="2"/>
                          <a:cs typeface="Arial" pitchFamily="34" charset="0"/>
                        </a:rPr>
                        <a:t>s</a:t>
                      </a:r>
                      <a:endParaRPr lang="cs-CZ" sz="2000" dirty="0">
                        <a:latin typeface="Symbol" pitchFamily="18" charset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Arial" pitchFamily="34" charset="0"/>
                          <a:cs typeface="Arial" pitchFamily="34" charset="0"/>
                        </a:rPr>
                        <a:t>název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chyby</a:t>
                      </a:r>
                      <a:endParaRPr lang="cs-CZ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smtClean="0">
                          <a:latin typeface="Arial" pitchFamily="34" charset="0"/>
                          <a:cs typeface="Arial" pitchFamily="34" charset="0"/>
                        </a:rPr>
                        <a:t>0,50</a:t>
                      </a:r>
                      <a:endParaRPr lang="cs-CZ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smtClean="0">
                          <a:latin typeface="Arial" pitchFamily="34" charset="0"/>
                          <a:cs typeface="Arial" pitchFamily="34" charset="0"/>
                        </a:rPr>
                        <a:t>2/3</a:t>
                      </a:r>
                      <a:r>
                        <a:rPr lang="cs-CZ" sz="20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2000" baseline="0" smtClean="0">
                          <a:latin typeface="Symbol" pitchFamily="18" charset="2"/>
                          <a:cs typeface="Arial" pitchFamily="34" charset="0"/>
                        </a:rPr>
                        <a:t>s</a:t>
                      </a:r>
                      <a:endParaRPr lang="cs-CZ" sz="2000">
                        <a:latin typeface="Symbol" pitchFamily="18" charset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smtClean="0">
                          <a:latin typeface="Arial" pitchFamily="34" charset="0"/>
                          <a:cs typeface="Arial" pitchFamily="34" charset="0"/>
                        </a:rPr>
                        <a:t>pravděpodobná</a:t>
                      </a:r>
                      <a:endParaRPr lang="cs-CZ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smtClean="0">
                          <a:latin typeface="Arial" pitchFamily="34" charset="0"/>
                          <a:cs typeface="Arial" pitchFamily="34" charset="0"/>
                        </a:rPr>
                        <a:t>0,68</a:t>
                      </a:r>
                      <a:endParaRPr lang="cs-CZ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smtClean="0">
                          <a:latin typeface="Symbol" pitchFamily="18" charset="2"/>
                          <a:cs typeface="Arial" pitchFamily="34" charset="0"/>
                        </a:rPr>
                        <a:t>s</a:t>
                      </a:r>
                      <a:endParaRPr lang="cs-CZ" sz="2000">
                        <a:latin typeface="Symbol" pitchFamily="18" charset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smtClean="0">
                          <a:latin typeface="Arial" pitchFamily="34" charset="0"/>
                          <a:cs typeface="Arial" pitchFamily="34" charset="0"/>
                        </a:rPr>
                        <a:t>0,95</a:t>
                      </a:r>
                      <a:endParaRPr lang="cs-CZ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smtClean="0"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r>
                        <a:rPr lang="cs-CZ" sz="2000" baseline="0" smtClean="0">
                          <a:latin typeface="Symbol" pitchFamily="18" charset="2"/>
                          <a:cs typeface="Arial" pitchFamily="34" charset="0"/>
                        </a:rPr>
                        <a:t>s</a:t>
                      </a:r>
                      <a:endParaRPr lang="cs-CZ" sz="2000" smtClean="0">
                        <a:latin typeface="Symbol" pitchFamily="18" charset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Arial" pitchFamily="34" charset="0"/>
                          <a:cs typeface="Arial" pitchFamily="34" charset="0"/>
                        </a:rPr>
                        <a:t>mezní (krajní)</a:t>
                      </a:r>
                      <a:endParaRPr lang="cs-CZ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smtClean="0">
                          <a:latin typeface="Arial" pitchFamily="34" charset="0"/>
                          <a:cs typeface="Arial" pitchFamily="34" charset="0"/>
                        </a:rPr>
                        <a:t>0,99</a:t>
                      </a:r>
                      <a:endParaRPr lang="cs-CZ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smtClean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r>
                        <a:rPr lang="cs-CZ" sz="2000" baseline="0" smtClean="0">
                          <a:latin typeface="Symbol" pitchFamily="18" charset="2"/>
                          <a:cs typeface="Arial" pitchFamily="34" charset="0"/>
                        </a:rPr>
                        <a:t>s</a:t>
                      </a:r>
                      <a:endParaRPr lang="cs-CZ" sz="2000">
                        <a:latin typeface="Symbol" pitchFamily="18" charset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2703941" y="3501008"/>
            <a:ext cx="2516131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2483768" y="1340768"/>
            <a:ext cx="3462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celková chyba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0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Studentův koeficient </a:t>
            </a:r>
            <a:r>
              <a:rPr lang="cs-CZ" sz="3600" i="1" dirty="0" smtClean="0"/>
              <a:t>t</a:t>
            </a:r>
            <a:endParaRPr lang="cs-CZ" sz="3600" i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938487"/>
              </p:ext>
            </p:extLst>
          </p:nvPr>
        </p:nvGraphicFramePr>
        <p:xfrm>
          <a:off x="2411760" y="1340768"/>
          <a:ext cx="4608513" cy="5256592"/>
        </p:xfrm>
        <a:graphic>
          <a:graphicData uri="http://schemas.openxmlformats.org/drawingml/2006/table">
            <a:tbl>
              <a:tblPr/>
              <a:tblGrid>
                <a:gridCol w="927157"/>
                <a:gridCol w="920339"/>
                <a:gridCol w="920339"/>
                <a:gridCol w="920339"/>
                <a:gridCol w="920339"/>
              </a:tblGrid>
              <a:tr h="32853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effectLst/>
                          <a:latin typeface="Arial"/>
                        </a:rPr>
                        <a:t>n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effectLst/>
                          <a:latin typeface="Arial"/>
                        </a:rPr>
                        <a:t>Pravděpodobnost (P)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2853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effectLst/>
                          <a:latin typeface="Arial"/>
                        </a:rPr>
                        <a:t>0,5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effectLst/>
                          <a:latin typeface="Arial"/>
                        </a:rPr>
                        <a:t>0,68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effectLst/>
                          <a:latin typeface="Arial"/>
                        </a:rPr>
                        <a:t>0,95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effectLst/>
                          <a:latin typeface="Arial"/>
                        </a:rPr>
                        <a:t>0,997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2853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effectLst/>
                          <a:latin typeface="Arial"/>
                        </a:rPr>
                        <a:t>2/3 </a:t>
                      </a:r>
                      <a:r>
                        <a:rPr lang="cs-CZ" sz="1200" b="1" i="0" u="none" strike="noStrike">
                          <a:effectLst/>
                          <a:latin typeface="Symbol"/>
                        </a:rPr>
                        <a:t>s</a:t>
                      </a:r>
                      <a:endParaRPr lang="cs-CZ" sz="1200" b="1" i="0" u="none" strike="noStrike">
                        <a:effectLst/>
                        <a:latin typeface="Arial"/>
                      </a:endParaRP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effectLst/>
                          <a:latin typeface="Symbol"/>
                        </a:rPr>
                        <a:t>s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effectLst/>
                          <a:latin typeface="Arial"/>
                        </a:rPr>
                        <a:t>2 </a:t>
                      </a:r>
                      <a:r>
                        <a:rPr lang="cs-CZ" sz="1200" b="1" i="0" u="none" strike="noStrike">
                          <a:effectLst/>
                          <a:latin typeface="Symbol"/>
                        </a:rPr>
                        <a:t>s</a:t>
                      </a:r>
                      <a:endParaRPr lang="cs-CZ" sz="1200" b="1" i="0" u="none" strike="noStrike">
                        <a:effectLst/>
                        <a:latin typeface="Arial"/>
                      </a:endParaRP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effectLst/>
                          <a:latin typeface="Arial"/>
                        </a:rPr>
                        <a:t>3 </a:t>
                      </a:r>
                      <a:r>
                        <a:rPr lang="cs-CZ" sz="1200" b="1" i="0" u="none" strike="noStrike" dirty="0">
                          <a:effectLst/>
                          <a:latin typeface="Symbol"/>
                        </a:rPr>
                        <a:t>s</a:t>
                      </a:r>
                      <a:endParaRPr lang="cs-CZ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0,77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1,32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4,30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19,21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0,74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1,20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3,18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9,22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0,73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1,14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2,78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6,62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0,72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1,11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2,57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5,51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0,71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1,09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2,45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4,90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0,71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1,08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2,36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4,53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0,70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1,07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2,31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4,28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0,70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1,06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2,26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4,09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0,69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1,04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2,14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3,64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0,69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1,03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2,09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3,45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0,68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1,01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2,01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3,18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 smtClean="0">
                          <a:effectLst/>
                          <a:latin typeface="Arial"/>
                        </a:rPr>
                        <a:t>0,68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1,01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2,01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3,16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∞</a:t>
                      </a:r>
                    </a:p>
                  </a:txBody>
                  <a:tcPr marL="8320" marR="8320" marT="83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 </a:t>
                      </a:r>
                      <a:r>
                        <a:rPr lang="cs-CZ" sz="1200" b="0" i="0" u="none" strike="noStrike" dirty="0" smtClean="0">
                          <a:effectLst/>
                          <a:latin typeface="Arial"/>
                        </a:rPr>
                        <a:t>0,68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1,005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effectLst/>
                          <a:latin typeface="Arial"/>
                        </a:rPr>
                        <a:t>1,984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effectLst/>
                          <a:latin typeface="Arial"/>
                        </a:rPr>
                        <a:t>3,077</a:t>
                      </a:r>
                    </a:p>
                  </a:txBody>
                  <a:tcPr marL="8320" marR="8320" marT="8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45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Zpracov</a:t>
            </a:r>
            <a:r>
              <a:rPr lang="cs-CZ" dirty="0" err="1"/>
              <a:t>ání</a:t>
            </a:r>
            <a:r>
              <a:rPr lang="cs-CZ" dirty="0"/>
              <a:t> výsledků nepřímých </a:t>
            </a:r>
            <a:r>
              <a:rPr lang="cs-CZ" dirty="0" smtClean="0"/>
              <a:t>měření</a:t>
            </a:r>
            <a:endParaRPr lang="cs-CZ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290488"/>
              </p:ext>
            </p:extLst>
          </p:nvPr>
        </p:nvGraphicFramePr>
        <p:xfrm>
          <a:off x="1581150" y="1628775"/>
          <a:ext cx="1193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Rovnice" r:id="rId3" imgW="596880" imgH="203040" progId="Equation.3">
                  <p:embed/>
                </p:oleObj>
              </mc:Choice>
              <mc:Fallback>
                <p:oleObj name="Rovnice" r:id="rId3" imgW="5968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1150" y="1628775"/>
                        <a:ext cx="11938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993964"/>
              </p:ext>
            </p:extLst>
          </p:nvPr>
        </p:nvGraphicFramePr>
        <p:xfrm>
          <a:off x="1509713" y="2492375"/>
          <a:ext cx="4826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Rovnice" r:id="rId5" imgW="2412720" imgH="507960" progId="Equation.3">
                  <p:embed/>
                </p:oleObj>
              </mc:Choice>
              <mc:Fallback>
                <p:oleObj name="Rovnice" r:id="rId5" imgW="2412720" imgH="507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09713" y="2492375"/>
                        <a:ext cx="4826000" cy="101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914911"/>
              </p:ext>
            </p:extLst>
          </p:nvPr>
        </p:nvGraphicFramePr>
        <p:xfrm>
          <a:off x="1509713" y="4652963"/>
          <a:ext cx="3784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Rovnice" r:id="rId7" imgW="1892160" imgH="431640" progId="Equation.3">
                  <p:embed/>
                </p:oleObj>
              </mc:Choice>
              <mc:Fallback>
                <p:oleObj name="Rovnice" r:id="rId7" imgW="189216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09713" y="4652963"/>
                        <a:ext cx="37846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4567383" y="5759859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platí vždy</a:t>
            </a:r>
            <a:endParaRPr lang="cs-CZ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437863" y="3700687"/>
            <a:ext cx="40479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pokud chyby nezávislé a náhodné</a:t>
            </a:r>
            <a:endParaRPr lang="cs-CZ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63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 txBox="1">
            <a:spLocks noGrp="1"/>
          </p:cNvSpPr>
          <p:nvPr>
            <p:ph type="title"/>
          </p:nvPr>
        </p:nvSpPr>
        <p:spPr>
          <a:xfrm>
            <a:off x="1341794" y="492195"/>
            <a:ext cx="64604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Metoda nejmenších čtverců</a:t>
            </a:r>
            <a:endParaRPr lang="cs-CZ" sz="40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653138"/>
              </p:ext>
            </p:extLst>
          </p:nvPr>
        </p:nvGraphicFramePr>
        <p:xfrm>
          <a:off x="3033713" y="1747838"/>
          <a:ext cx="2667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1333440" imgH="457200" progId="Equation.DSMT4">
                  <p:embed/>
                </p:oleObj>
              </mc:Choice>
              <mc:Fallback>
                <p:oleObj name="Equation" r:id="rId3" imgW="1333440" imgH="457200" progId="Equation.DSMT4">
                  <p:embed/>
                  <p:pic>
                    <p:nvPicPr>
                      <p:cNvPr id="0" name="Objek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1747838"/>
                        <a:ext cx="2667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963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</TotalTime>
  <Words>160</Words>
  <Application>Microsoft Office PowerPoint</Application>
  <PresentationFormat>Předvádění na obrazovce (4:3)</PresentationFormat>
  <Paragraphs>100</Paragraphs>
  <Slides>5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Motiv systému Office</vt:lpstr>
      <vt:lpstr>Equation</vt:lpstr>
      <vt:lpstr>MathType 6.0 Equation</vt:lpstr>
      <vt:lpstr>Rovnice</vt:lpstr>
      <vt:lpstr>Zpracování výsledků měření jediné veličiny</vt:lpstr>
      <vt:lpstr>Zpracování výsledků měření jediné veličiny</vt:lpstr>
      <vt:lpstr>Studentův koeficient t</vt:lpstr>
      <vt:lpstr>Zpracování výsledků nepřímých měření</vt:lpstr>
      <vt:lpstr>Metoda nejmenších čtverců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Helena V</dc:creator>
  <cp:lastModifiedBy>Helena V</cp:lastModifiedBy>
  <cp:revision>33</cp:revision>
  <dcterms:created xsi:type="dcterms:W3CDTF">2015-02-02T08:00:57Z</dcterms:created>
  <dcterms:modified xsi:type="dcterms:W3CDTF">2019-01-31T16:54:46Z</dcterms:modified>
</cp:coreProperties>
</file>